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52" r:id="rId2"/>
    <p:sldId id="316" r:id="rId3"/>
    <p:sldId id="351" r:id="rId4"/>
    <p:sldId id="322" r:id="rId5"/>
    <p:sldId id="324" r:id="rId6"/>
    <p:sldId id="329" r:id="rId7"/>
    <p:sldId id="328" r:id="rId8"/>
    <p:sldId id="330" r:id="rId9"/>
    <p:sldId id="331" r:id="rId10"/>
    <p:sldId id="332" r:id="rId11"/>
    <p:sldId id="362" r:id="rId12"/>
    <p:sldId id="360" r:id="rId13"/>
    <p:sldId id="349" r:id="rId14"/>
    <p:sldId id="350" r:id="rId15"/>
    <p:sldId id="342" r:id="rId16"/>
    <p:sldId id="359" r:id="rId17"/>
    <p:sldId id="340" r:id="rId18"/>
    <p:sldId id="292" r:id="rId19"/>
    <p:sldId id="354" r:id="rId20"/>
    <p:sldId id="355" r:id="rId21"/>
    <p:sldId id="356" r:id="rId22"/>
    <p:sldId id="357" r:id="rId23"/>
    <p:sldId id="35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FF"/>
    <a:srgbClr val="FFFF99"/>
    <a:srgbClr val="F54959"/>
    <a:srgbClr val="F6FCBA"/>
    <a:srgbClr val="106272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4" autoAdjust="0"/>
    <p:restoredTop sz="94673" autoAdjust="0"/>
  </p:normalViewPr>
  <p:slideViewPr>
    <p:cSldViewPr snapToGrid="0">
      <p:cViewPr>
        <p:scale>
          <a:sx n="77" d="100"/>
          <a:sy n="77" d="100"/>
        </p:scale>
        <p:origin x="-121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vi-VN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vi-VN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vi-VN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2A066D-8FBF-4F01-A237-B0A8FF79DD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35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4611EC-FC3F-486B-80A4-7E93136DF428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069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CA1D0-4542-4522-9B53-6CBC22B1D1E2}" type="slidenum">
              <a:rPr lang="en-US" altLang="vi-VN"/>
              <a:pPr/>
              <a:t>10</a:t>
            </a:fld>
            <a:endParaRPr lang="en-US" altLang="vi-VN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9796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08F1-EB93-47D8-88C1-748786A1435A}" type="slidenum">
              <a:rPr lang="en-US" altLang="vi-VN"/>
              <a:pPr/>
              <a:t>11</a:t>
            </a:fld>
            <a:endParaRPr lang="en-US" altLang="vi-V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5959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2C436-CA08-443C-95E5-78B426F5D21B}" type="slidenum">
              <a:rPr lang="en-US" altLang="vi-VN"/>
              <a:pPr/>
              <a:t>15</a:t>
            </a:fld>
            <a:endParaRPr lang="en-US" altLang="vi-VN"/>
          </a:p>
        </p:txBody>
      </p:sp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C8CE027-4224-4719-B5AE-8BE93251369D}" type="slidenum">
              <a:rPr lang="en-US" sz="120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814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BC55C-28A0-466E-A13A-0A9AC874BF9C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661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EEFB0-E302-46C9-B29D-13E68B89EF0D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6FCE6-C757-4772-AC19-E4E67B5930BD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963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2BDA4-36AB-455A-AB17-CC35D25A4D38}" type="slidenum">
              <a:rPr lang="en-US" altLang="vi-VN"/>
              <a:pPr/>
              <a:t>3</a:t>
            </a:fld>
            <a:endParaRPr lang="en-US" altLang="vi-V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6616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7DCD7-C164-4E93-A30A-6FDF7B57ABDB}" type="slidenum">
              <a:rPr lang="en-US" altLang="vi-VN"/>
              <a:pPr/>
              <a:t>4</a:t>
            </a:fld>
            <a:endParaRPr lang="en-US" altLang="vi-VN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5387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2BDA4-36AB-455A-AB17-CC35D25A4D38}" type="slidenum">
              <a:rPr lang="en-US" altLang="vi-VN"/>
              <a:pPr/>
              <a:t>5</a:t>
            </a:fld>
            <a:endParaRPr lang="en-US" altLang="vi-V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0657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89CF4-479E-4D37-94E0-5983558315FF}" type="slidenum">
              <a:rPr lang="en-US" altLang="vi-VN"/>
              <a:pPr/>
              <a:t>6</a:t>
            </a:fld>
            <a:endParaRPr lang="en-US" altLang="vi-VN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6376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08F1-EB93-47D8-88C1-748786A1435A}" type="slidenum">
              <a:rPr lang="en-US" altLang="vi-VN"/>
              <a:pPr/>
              <a:t>7</a:t>
            </a:fld>
            <a:endParaRPr lang="en-US" altLang="vi-V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0758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938A8-175E-4ADE-A144-F2C1A3827913}" type="slidenum">
              <a:rPr lang="en-US" altLang="vi-VN"/>
              <a:pPr/>
              <a:t>8</a:t>
            </a:fld>
            <a:endParaRPr lang="en-US" altLang="vi-VN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1575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2C32B-AC19-458B-9EA8-0C626FEB51F4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7208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74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28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50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30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26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909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770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034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8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6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1316038"/>
          </a:xfrm>
          <a:prstGeom prst="rect">
            <a:avLst/>
          </a:prstGeom>
          <a:gradFill rotWithShape="1">
            <a:gsLst>
              <a:gs pos="0">
                <a:srgbClr val="1FF15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1293813"/>
            <a:ext cx="1628775" cy="5564187"/>
          </a:xfrm>
          <a:prstGeom prst="rect">
            <a:avLst/>
          </a:prstGeom>
          <a:gradFill rotWithShape="1">
            <a:gsLst>
              <a:gs pos="0">
                <a:srgbClr val="1FF15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131762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7306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16038"/>
          </a:xfrm>
          <a:prstGeom prst="rect">
            <a:avLst/>
          </a:prstGeom>
          <a:gradFill rotWithShape="1">
            <a:gsLst>
              <a:gs pos="0">
                <a:srgbClr val="1FF15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sp>
        <p:nvSpPr>
          <p:cNvPr id="173062" name="Rectangle 6"/>
          <p:cNvSpPr>
            <a:spLocks noChangeArrowheads="1"/>
          </p:cNvSpPr>
          <p:nvPr userDrawn="1"/>
        </p:nvSpPr>
        <p:spPr bwMode="auto">
          <a:xfrm>
            <a:off x="0" y="1293813"/>
            <a:ext cx="1628775" cy="5564187"/>
          </a:xfrm>
          <a:prstGeom prst="rect">
            <a:avLst/>
          </a:prstGeom>
          <a:gradFill rotWithShape="1">
            <a:gsLst>
              <a:gs pos="0">
                <a:srgbClr val="1FF15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sp>
        <p:nvSpPr>
          <p:cNvPr id="173063" name="Text Box 7"/>
          <p:cNvSpPr txBox="1">
            <a:spLocks noChangeArrowheads="1"/>
          </p:cNvSpPr>
          <p:nvPr userDrawn="1"/>
        </p:nvSpPr>
        <p:spPr bwMode="auto">
          <a:xfrm>
            <a:off x="0" y="131762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TC\My%20Documents\Downloads\Hoa%20la%20mua%20xuan%20-%20Dang%20cap%20nhat%20%5bNCT%2067633940739185267500%5d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823785" y="990600"/>
            <a:ext cx="75438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7174"/>
              </a:avLst>
            </a:prstTxWarp>
          </a:bodyPr>
          <a:lstStyle/>
          <a:p>
            <a:pPr algn="ctr"/>
            <a:endParaRPr lang="en-US" sz="115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/>
            <a:endParaRPr lang="en-US" sz="115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/>
            <a:endParaRPr lang="en-US" sz="115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/>
            <a:endParaRPr lang="en-US" sz="115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/>
            <a:endParaRPr lang="en-US" sz="115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Chào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mừng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quý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thầy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cô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về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dự</a:t>
            </a:r>
            <a:r>
              <a:rPr lang="en-US" sz="115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11500" b="1" kern="1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giờ</a:t>
            </a:r>
            <a:r>
              <a:rPr lang="en-US" sz="11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endParaRPr lang="en-US" sz="115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49768" y="3280335"/>
            <a:ext cx="586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Lớp</a:t>
            </a:r>
            <a:r>
              <a:rPr 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33CC"/>
                </a:solidFill>
                <a:cs typeface="Arial" panose="020B0604020202020204" pitchFamily="34" charset="0"/>
              </a:rPr>
              <a:t>: </a:t>
            </a:r>
            <a:r>
              <a:rPr lang="en-US" b="1" smtClean="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b="1">
                <a:solidFill>
                  <a:srgbClr val="0033CC"/>
                </a:solidFill>
                <a:cs typeface="Arial" panose="020B0604020202020204" pitchFamily="34" charset="0"/>
              </a:rPr>
              <a:t>H</a:t>
            </a:r>
            <a:endParaRPr lang="en-US" b="1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pic>
        <p:nvPicPr>
          <p:cNvPr id="3079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66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72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172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Hoa la mua xuan - Dang cap nhat [NCT 6763394073918526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1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Hoa la mua xuan - Dang cap nhat [NCT 6763394073918526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01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2250" y="2209800"/>
            <a:ext cx="3867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Môn: Đạo đức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88" name="TextBox 2"/>
          <p:cNvSpPr txBox="1">
            <a:spLocks noChangeArrowheads="1"/>
          </p:cNvSpPr>
          <p:nvPr/>
        </p:nvSpPr>
        <p:spPr bwMode="auto">
          <a:xfrm>
            <a:off x="2380758" y="5398735"/>
            <a:ext cx="450197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 viên: Phan Thu Hường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1855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44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8"/>
                </p:tgtEl>
              </p:cMediaNode>
            </p:audio>
          </p:childTnLst>
        </p:cTn>
      </p:par>
    </p:tnLst>
    <p:bldLst>
      <p:bldP spid="22533" grpId="0" animBg="1"/>
      <p:bldP spid="22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67" y="1632525"/>
            <a:ext cx="6828430" cy="44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2759" y="6217461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298636" y="6088103"/>
            <a:ext cx="550460" cy="481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1270" r="6451" b="50476"/>
          <a:stretch>
            <a:fillRect/>
          </a:stretch>
        </p:blipFill>
        <p:spPr bwMode="auto">
          <a:xfrm>
            <a:off x="0" y="2622113"/>
            <a:ext cx="3665156" cy="15492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6204" r="6451" b="1018"/>
          <a:stretch>
            <a:fillRect/>
          </a:stretch>
        </p:blipFill>
        <p:spPr bwMode="auto">
          <a:xfrm>
            <a:off x="8184" y="4651634"/>
            <a:ext cx="3656972" cy="18097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7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32" y="2641358"/>
            <a:ext cx="4211243" cy="2258507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-58003" y="1391939"/>
            <a:ext cx="100200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:  </a:t>
            </a:r>
            <a:endParaRPr lang="en-US" altLang="vi-VN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sz="2400" dirty="0" smtClean="0">
                <a:latin typeface="Times New Roman" pitchFamily="18" charset="0"/>
              </a:rPr>
              <a:t>      </a:t>
            </a:r>
            <a:r>
              <a:rPr lang="en-US" altLang="vi-VN" sz="2400" dirty="0" err="1" smtClean="0">
                <a:latin typeface="Times New Roman" pitchFamily="18" charset="0"/>
              </a:rPr>
              <a:t>Em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hãy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ghi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chữ</a:t>
            </a:r>
            <a:r>
              <a:rPr lang="en-US" altLang="vi-VN" sz="2400" dirty="0" smtClean="0">
                <a:latin typeface="Times New Roman" pitchFamily="18" charset="0"/>
              </a:rPr>
              <a:t> Đ </a:t>
            </a:r>
            <a:r>
              <a:rPr lang="en-US" altLang="vi-VN" sz="2400" dirty="0" err="1" smtClean="0">
                <a:latin typeface="Times New Roman" pitchFamily="18" charset="0"/>
              </a:rPr>
              <a:t>vào</a:t>
            </a:r>
            <a:r>
              <a:rPr lang="en-US" altLang="vi-VN" sz="2400" dirty="0" smtClean="0">
                <a:latin typeface="Times New Roman" pitchFamily="18" charset="0"/>
              </a:rPr>
              <a:t> ô        </a:t>
            </a:r>
            <a:r>
              <a:rPr lang="en-US" altLang="vi-VN" sz="2400" dirty="0" err="1" smtClean="0">
                <a:latin typeface="Times New Roman" pitchFamily="18" charset="0"/>
              </a:rPr>
              <a:t>dưới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tranh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nếu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việc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làm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các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bạn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vi-VN" sz="2400" dirty="0" err="1" smtClean="0">
                <a:latin typeface="Times New Roman" pitchFamily="18" charset="0"/>
              </a:rPr>
              <a:t>là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đúng</a:t>
            </a:r>
            <a:r>
              <a:rPr lang="en-US" altLang="vi-VN" sz="2400" dirty="0" smtClean="0">
                <a:latin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</a:rPr>
              <a:t>chữ</a:t>
            </a:r>
            <a:r>
              <a:rPr lang="en-US" altLang="vi-VN" sz="2400" dirty="0" smtClean="0">
                <a:latin typeface="Times New Roman" pitchFamily="18" charset="0"/>
              </a:rPr>
              <a:t> S </a:t>
            </a:r>
            <a:r>
              <a:rPr lang="en-US" altLang="vi-VN" sz="2400" dirty="0" err="1" smtClean="0">
                <a:latin typeface="Times New Roman" pitchFamily="18" charset="0"/>
              </a:rPr>
              <a:t>nếu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việc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làm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các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bạn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sai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giải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thích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vì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sao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07153" y="1746707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78402" y="4214817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588" y="4214817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012751" y="6496364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Đ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239" y="6554376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65808" y="5061925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436971" y="4974396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Đ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24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/>
      <p:bldP spid="23" grpId="0" animBg="1"/>
      <p:bldP spid="20" grpId="0" animBg="1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394" y="6858000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890871" y="2300581"/>
            <a:ext cx="7567329" cy="2367586"/>
            <a:chOff x="144" y="1392"/>
            <a:chExt cx="5472" cy="2736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144" y="1392"/>
              <a:ext cx="5472" cy="2736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80" y="2487"/>
              <a:ext cx="4992" cy="3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Symbol" pitchFamily="18" charset="2"/>
                <a:buNone/>
              </a:pPr>
              <a:r>
                <a:rPr lang="en-US" altLang="vi-VN" sz="2800" dirty="0">
                  <a:solidFill>
                    <a:srgbClr val="3333FF"/>
                  </a:solidFill>
                </a:rPr>
                <a:t>	</a:t>
              </a:r>
              <a:endParaRPr lang="en-US" altLang="vi-VN" sz="2800" dirty="0">
                <a:latin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91693" y="2944309"/>
            <a:ext cx="7431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120775" y="2436767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219200" y="4964430"/>
            <a:ext cx="6629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>
                <a:latin typeface="Times New Roman" pitchFamily="18" charset="0"/>
              </a:rPr>
              <a:t>   </a:t>
            </a:r>
            <a:endParaRPr lang="en-US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7799388" y="4827905"/>
            <a:ext cx="12303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2800">
              <a:solidFill>
                <a:srgbClr val="FF0000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0" y="6488430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>
                <a:latin typeface="Times New Roman" pitchFamily="18" charset="0"/>
              </a:rPr>
              <a:t>       </a:t>
            </a:r>
            <a:endParaRPr lang="en-US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231775" y="773430"/>
            <a:ext cx="8559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88925" y="23339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12725" y="44675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12725" y="5534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41325" y="705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794125" y="1267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898525" y="1267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7223125" y="10385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1135342" y="2178164"/>
            <a:ext cx="9324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dirty="0" smtClean="0">
                <a:latin typeface="Times New Roman" pitchFamily="18" charset="0"/>
              </a:rPr>
              <a:t>  a) </a:t>
            </a:r>
            <a:r>
              <a:rPr lang="en-US" altLang="vi-VN" sz="2400" dirty="0" err="1" smtClean="0">
                <a:latin typeface="Times New Roman" pitchFamily="18" charset="0"/>
              </a:rPr>
              <a:t>Nói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lời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yêu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cầu</a:t>
            </a:r>
            <a:r>
              <a:rPr lang="en-US" altLang="vi-VN" sz="2400" dirty="0">
                <a:latin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</a:rPr>
              <a:t>đề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nghị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lịch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sự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mất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thời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gian</a:t>
            </a:r>
            <a:r>
              <a:rPr lang="en-US" altLang="vi-VN" sz="2400" dirty="0" smtClean="0"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không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cần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thiết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1508125" y="37817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1219200" y="3075943"/>
            <a:ext cx="928050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dirty="0" smtClean="0">
                <a:latin typeface="Times New Roman" pitchFamily="18" charset="0"/>
              </a:rPr>
              <a:t> </a:t>
            </a:r>
            <a:r>
              <a:rPr lang="en-US" altLang="vi-VN" sz="2400" dirty="0" smtClean="0">
                <a:latin typeface="Times New Roman" pitchFamily="18" charset="0"/>
              </a:rPr>
              <a:t>b) </a:t>
            </a:r>
            <a:r>
              <a:rPr lang="en-US" altLang="vi-VN" sz="2400" dirty="0" err="1" smtClean="0">
                <a:latin typeface="Times New Roman" pitchFamily="18" charset="0"/>
              </a:rPr>
              <a:t>Nói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lời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yêu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cầu</a:t>
            </a:r>
            <a:r>
              <a:rPr lang="en-US" altLang="vi-VN" sz="2400" dirty="0">
                <a:latin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</a:rPr>
              <a:t>đề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nghị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lịch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sự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bạn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bè</a:t>
            </a:r>
            <a:r>
              <a:rPr lang="en-US" altLang="vi-VN" sz="2400" dirty="0">
                <a:latin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</a:rPr>
              <a:t>người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thân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endParaRPr lang="en-US" altLang="vi-VN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vi-VN" sz="2400" dirty="0" err="1" smtClean="0">
                <a:latin typeface="Times New Roman" pitchFamily="18" charset="0"/>
              </a:rPr>
              <a:t>khách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sáo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288925" y="2410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-92075" y="3629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517525" y="2410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1251821" y="4074770"/>
            <a:ext cx="851847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 smtClean="0">
                <a:latin typeface="Times New Roman" pitchFamily="18" charset="0"/>
              </a:rPr>
              <a:t> </a:t>
            </a:r>
            <a:r>
              <a:rPr lang="en-US" altLang="vi-VN" sz="2400" dirty="0" smtClean="0">
                <a:latin typeface="Times New Roman" pitchFamily="18" charset="0"/>
              </a:rPr>
              <a:t>c) </a:t>
            </a:r>
            <a:r>
              <a:rPr lang="en-US" altLang="vi-VN" sz="2400" dirty="0" err="1" smtClean="0">
                <a:latin typeface="Times New Roman" pitchFamily="18" charset="0"/>
              </a:rPr>
              <a:t>Chỉ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cần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nói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lời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yêu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cầu</a:t>
            </a:r>
            <a:r>
              <a:rPr lang="en-US" altLang="vi-VN" sz="2400" dirty="0">
                <a:latin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</a:rPr>
              <a:t>đề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nghị</a:t>
            </a:r>
            <a:r>
              <a:rPr lang="en-US" altLang="vi-VN" sz="2400" dirty="0" smtClean="0">
                <a:latin typeface="Times New Roman" pitchFamily="18" charset="0"/>
              </a:rPr>
              <a:t>  </a:t>
            </a:r>
            <a:r>
              <a:rPr lang="en-US" altLang="vi-VN" sz="2400" dirty="0" err="1" smtClean="0">
                <a:latin typeface="Times New Roman" pitchFamily="18" charset="0"/>
              </a:rPr>
              <a:t>lịch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sự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người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lớn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tuổi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  <a:p>
            <a:pPr eaLnBrk="1" hangingPunct="1"/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1157105" y="4705078"/>
            <a:ext cx="86573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vi-VN" sz="2800" dirty="0">
              <a:latin typeface="Times New Roman" pitchFamily="18" charset="0"/>
            </a:endParaRP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1251821" y="5774611"/>
            <a:ext cx="7620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đ)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vi-VN" sz="2800" dirty="0">
              <a:latin typeface="Times New Roman" pitchFamily="18" charset="0"/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1355725" y="61439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601942" y="2312047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 sz="2800"/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441325" y="324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593725" y="324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599715" y="3267016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 sz="2800"/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441325" y="37817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609600" y="4030395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 sz="2800"/>
          </a:p>
        </p:txBody>
      </p: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365125" y="48485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72" name="Rectangle 36"/>
          <p:cNvSpPr>
            <a:spLocks noChangeArrowheads="1"/>
          </p:cNvSpPr>
          <p:nvPr/>
        </p:nvSpPr>
        <p:spPr bwMode="auto">
          <a:xfrm>
            <a:off x="621917" y="4794027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/>
          </a:p>
        </p:txBody>
      </p: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642367" y="591189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 sz="2800" baseline="-25000" dirty="0"/>
          </a:p>
        </p:txBody>
      </p: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517525" y="324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9" name="Curved Down Ribbon 8"/>
          <p:cNvSpPr>
            <a:spLocks noChangeArrowheads="1"/>
          </p:cNvSpPr>
          <p:nvPr/>
        </p:nvSpPr>
        <p:spPr bwMode="auto">
          <a:xfrm>
            <a:off x="-2178423" y="1144494"/>
            <a:ext cx="13533758" cy="1028700"/>
          </a:xfrm>
          <a:prstGeom prst="ellipseRibbon">
            <a:avLst>
              <a:gd name="adj1" fmla="val 3125"/>
              <a:gd name="adj2" fmla="val 74537"/>
              <a:gd name="adj3" fmla="val 3125"/>
            </a:avLst>
          </a:prstGeom>
          <a:noFill/>
          <a:ln w="63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2400" smtClean="0">
                <a:ln w="50800"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3: </a:t>
            </a:r>
          </a:p>
          <a:p>
            <a:pPr algn="ctr" eaLnBrk="1" hangingPunct="1">
              <a:defRPr/>
            </a:pPr>
            <a:r>
              <a:rPr lang="en-US" sz="2400" smtClean="0">
                <a:ln w="50800"/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ô      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93454" y="1618706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3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120775" y="2436767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219200" y="4964430"/>
            <a:ext cx="6629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>
                <a:latin typeface="Times New Roman" pitchFamily="18" charset="0"/>
              </a:rPr>
              <a:t>   </a:t>
            </a:r>
            <a:endParaRPr lang="en-US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7799388" y="4827905"/>
            <a:ext cx="12303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2800">
              <a:solidFill>
                <a:srgbClr val="FF0000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0" y="6488430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>
                <a:latin typeface="Times New Roman" pitchFamily="18" charset="0"/>
              </a:rPr>
              <a:t>       </a:t>
            </a:r>
            <a:endParaRPr lang="en-US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231775" y="773430"/>
            <a:ext cx="8559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88925" y="23339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12725" y="44675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12725" y="5534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41325" y="705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794125" y="1267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898525" y="1267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7223125" y="10385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1508125" y="37817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288925" y="2410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-92075" y="3629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517525" y="24101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1355725" y="61439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grpSp>
        <p:nvGrpSpPr>
          <p:cNvPr id="4" name="Group 3"/>
          <p:cNvGrpSpPr/>
          <p:nvPr/>
        </p:nvGrpSpPr>
        <p:grpSpPr>
          <a:xfrm>
            <a:off x="585820" y="2324629"/>
            <a:ext cx="10062162" cy="830997"/>
            <a:chOff x="603869" y="2327380"/>
            <a:chExt cx="10062162" cy="830997"/>
          </a:xfrm>
        </p:grpSpPr>
        <p:sp>
          <p:nvSpPr>
            <p:cNvPr id="142354" name="Text Box 18"/>
            <p:cNvSpPr txBox="1">
              <a:spLocks noChangeArrowheads="1"/>
            </p:cNvSpPr>
            <p:nvPr/>
          </p:nvSpPr>
          <p:spPr bwMode="auto">
            <a:xfrm>
              <a:off x="1341945" y="2327380"/>
              <a:ext cx="932408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vi-VN" sz="2400" dirty="0" smtClean="0">
                  <a:latin typeface="Times New Roman" pitchFamily="18" charset="0"/>
                </a:rPr>
                <a:t>  a) </a:t>
              </a:r>
              <a:r>
                <a:rPr lang="en-US" altLang="vi-VN" sz="2400" dirty="0" err="1" smtClean="0">
                  <a:latin typeface="Times New Roman" pitchFamily="18" charset="0"/>
                </a:rPr>
                <a:t>Nói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lời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yêu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cầu</a:t>
              </a:r>
              <a:r>
                <a:rPr lang="en-US" altLang="vi-VN" sz="2400" dirty="0">
                  <a:latin typeface="Times New Roman" pitchFamily="18" charset="0"/>
                </a:rPr>
                <a:t>, </a:t>
              </a:r>
              <a:r>
                <a:rPr lang="en-US" altLang="vi-VN" sz="2400" dirty="0" err="1">
                  <a:latin typeface="Times New Roman" pitchFamily="18" charset="0"/>
                </a:rPr>
                <a:t>đề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nghị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lịch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sự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là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mất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thời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gian</a:t>
              </a:r>
              <a:r>
                <a:rPr lang="en-US" altLang="vi-VN" sz="2400" dirty="0" smtClean="0">
                  <a:latin typeface="Times New Roman" pitchFamily="18" charset="0"/>
                </a:rPr>
                <a:t>,</a:t>
              </a:r>
            </a:p>
            <a:p>
              <a:pPr eaLnBrk="1" hangingPunct="1"/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không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cần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thiết</a:t>
              </a:r>
              <a:r>
                <a:rPr lang="en-US" altLang="vi-VN" sz="2400" dirty="0" smtClean="0">
                  <a:latin typeface="Times New Roman" pitchFamily="18" charset="0"/>
                </a:rPr>
                <a:t>.</a:t>
              </a:r>
              <a:endParaRPr lang="en-US" altLang="vi-VN" sz="2400" dirty="0">
                <a:latin typeface="Times New Roman" pitchFamily="18" charset="0"/>
              </a:endParaRPr>
            </a:p>
          </p:txBody>
        </p:sp>
        <p:sp>
          <p:nvSpPr>
            <p:cNvPr id="142365" name="Rectangle 29"/>
            <p:cNvSpPr>
              <a:spLocks noChangeArrowheads="1"/>
            </p:cNvSpPr>
            <p:nvPr/>
          </p:nvSpPr>
          <p:spPr bwMode="auto">
            <a:xfrm>
              <a:off x="603869" y="2423860"/>
              <a:ext cx="533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800"/>
            </a:p>
          </p:txBody>
        </p:sp>
      </p:grp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441325" y="324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593725" y="324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grpSp>
        <p:nvGrpSpPr>
          <p:cNvPr id="5" name="Group 4"/>
          <p:cNvGrpSpPr/>
          <p:nvPr/>
        </p:nvGrpSpPr>
        <p:grpSpPr>
          <a:xfrm>
            <a:off x="593725" y="3201370"/>
            <a:ext cx="10078559" cy="892552"/>
            <a:chOff x="626056" y="3228852"/>
            <a:chExt cx="10078559" cy="892552"/>
          </a:xfrm>
        </p:grpSpPr>
        <p:sp>
          <p:nvSpPr>
            <p:cNvPr id="142356" name="Text Box 20"/>
            <p:cNvSpPr txBox="1">
              <a:spLocks noChangeArrowheads="1"/>
            </p:cNvSpPr>
            <p:nvPr/>
          </p:nvSpPr>
          <p:spPr bwMode="auto">
            <a:xfrm>
              <a:off x="1424108" y="3228852"/>
              <a:ext cx="9280507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vi-VN" sz="2800" dirty="0" smtClean="0">
                  <a:latin typeface="Times New Roman" pitchFamily="18" charset="0"/>
                </a:rPr>
                <a:t> b) </a:t>
              </a:r>
              <a:r>
                <a:rPr lang="en-US" altLang="vi-VN" sz="2400" dirty="0" err="1" smtClean="0">
                  <a:latin typeface="Times New Roman" pitchFamily="18" charset="0"/>
                </a:rPr>
                <a:t>Nói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lời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yêu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cầu</a:t>
              </a:r>
              <a:r>
                <a:rPr lang="en-US" altLang="vi-VN" sz="2400" dirty="0">
                  <a:latin typeface="Times New Roman" pitchFamily="18" charset="0"/>
                </a:rPr>
                <a:t>, </a:t>
              </a:r>
              <a:r>
                <a:rPr lang="en-US" altLang="vi-VN" sz="2400" dirty="0" err="1">
                  <a:latin typeface="Times New Roman" pitchFamily="18" charset="0"/>
                </a:rPr>
                <a:t>đề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nghị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lịch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sự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với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bạn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bè</a:t>
              </a:r>
              <a:r>
                <a:rPr lang="en-US" altLang="vi-VN" sz="2400" dirty="0">
                  <a:latin typeface="Times New Roman" pitchFamily="18" charset="0"/>
                </a:rPr>
                <a:t>, </a:t>
              </a:r>
              <a:r>
                <a:rPr lang="en-US" altLang="vi-VN" sz="2400" dirty="0" err="1">
                  <a:latin typeface="Times New Roman" pitchFamily="18" charset="0"/>
                </a:rPr>
                <a:t>người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thân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là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endParaRPr lang="en-US" altLang="vi-VN" sz="2400" dirty="0" smtClean="0">
                <a:latin typeface="Times New Roman" pitchFamily="18" charset="0"/>
              </a:endParaRPr>
            </a:p>
            <a:p>
              <a:pPr eaLnBrk="1" hangingPunct="1"/>
              <a:r>
                <a:rPr lang="en-US" altLang="vi-VN" sz="2400" dirty="0" err="1" smtClean="0">
                  <a:latin typeface="Times New Roman" pitchFamily="18" charset="0"/>
                </a:rPr>
                <a:t>khách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sáo</a:t>
              </a:r>
              <a:r>
                <a:rPr lang="en-US" altLang="vi-VN" sz="2400" dirty="0" smtClean="0">
                  <a:latin typeface="Times New Roman" pitchFamily="18" charset="0"/>
                </a:rPr>
                <a:t>.</a:t>
              </a:r>
              <a:endParaRPr lang="en-US" altLang="vi-VN" sz="2400" dirty="0">
                <a:latin typeface="Times New Roman" pitchFamily="18" charset="0"/>
              </a:endParaRPr>
            </a:p>
          </p:txBody>
        </p:sp>
        <p:sp>
          <p:nvSpPr>
            <p:cNvPr id="142368" name="Rectangle 32"/>
            <p:cNvSpPr>
              <a:spLocks noChangeArrowheads="1"/>
            </p:cNvSpPr>
            <p:nvPr/>
          </p:nvSpPr>
          <p:spPr bwMode="auto">
            <a:xfrm>
              <a:off x="626056" y="3315475"/>
              <a:ext cx="533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800"/>
            </a:p>
          </p:txBody>
        </p:sp>
      </p:grp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441325" y="37817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grpSp>
        <p:nvGrpSpPr>
          <p:cNvPr id="6" name="Group 5"/>
          <p:cNvGrpSpPr/>
          <p:nvPr/>
        </p:nvGrpSpPr>
        <p:grpSpPr>
          <a:xfrm>
            <a:off x="585820" y="4198303"/>
            <a:ext cx="9142347" cy="964735"/>
            <a:chOff x="660826" y="4255098"/>
            <a:chExt cx="9142347" cy="964735"/>
          </a:xfrm>
        </p:grpSpPr>
        <p:sp>
          <p:nvSpPr>
            <p:cNvPr id="142360" name="Text Box 24"/>
            <p:cNvSpPr txBox="1">
              <a:spLocks noChangeArrowheads="1"/>
            </p:cNvSpPr>
            <p:nvPr/>
          </p:nvSpPr>
          <p:spPr bwMode="auto">
            <a:xfrm>
              <a:off x="1284695" y="4265726"/>
              <a:ext cx="8518478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dirty="0" smtClean="0">
                  <a:latin typeface="Times New Roman" pitchFamily="18" charset="0"/>
                </a:rPr>
                <a:t> c) </a:t>
              </a:r>
              <a:r>
                <a:rPr lang="en-US" altLang="vi-VN" sz="2400" dirty="0" err="1" smtClean="0">
                  <a:latin typeface="Times New Roman" pitchFamily="18" charset="0"/>
                </a:rPr>
                <a:t>Chỉ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cần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nói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lời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yêu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cầu</a:t>
              </a:r>
              <a:r>
                <a:rPr lang="en-US" altLang="vi-VN" sz="2400" dirty="0">
                  <a:latin typeface="Times New Roman" pitchFamily="18" charset="0"/>
                </a:rPr>
                <a:t>, </a:t>
              </a:r>
              <a:r>
                <a:rPr lang="en-US" altLang="vi-VN" sz="2400" dirty="0" err="1">
                  <a:latin typeface="Times New Roman" pitchFamily="18" charset="0"/>
                </a:rPr>
                <a:t>đề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nghị</a:t>
              </a:r>
              <a:r>
                <a:rPr lang="en-US" altLang="vi-VN" sz="2400" dirty="0" smtClean="0">
                  <a:latin typeface="Times New Roman" pitchFamily="18" charset="0"/>
                </a:rPr>
                <a:t>  </a:t>
              </a:r>
              <a:r>
                <a:rPr lang="en-US" altLang="vi-VN" sz="2400" dirty="0" err="1" smtClean="0">
                  <a:latin typeface="Times New Roman" pitchFamily="18" charset="0"/>
                </a:rPr>
                <a:t>lịch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sự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với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người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lớn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tuổi</a:t>
              </a:r>
              <a:r>
                <a:rPr lang="en-US" altLang="vi-VN" sz="2400" dirty="0" smtClean="0">
                  <a:latin typeface="Times New Roman" pitchFamily="18" charset="0"/>
                </a:rPr>
                <a:t>.</a:t>
              </a:r>
              <a:endParaRPr lang="en-US" altLang="vi-VN" sz="2400" dirty="0">
                <a:latin typeface="Times New Roman" pitchFamily="18" charset="0"/>
              </a:endParaRPr>
            </a:p>
            <a:p>
              <a:pPr eaLnBrk="1" hangingPunct="1"/>
              <a:endParaRPr lang="en-US" altLang="vi-VN" sz="2800" dirty="0">
                <a:latin typeface="Times New Roman" pitchFamily="18" charset="0"/>
              </a:endParaRPr>
            </a:p>
          </p:txBody>
        </p:sp>
        <p:sp>
          <p:nvSpPr>
            <p:cNvPr id="142370" name="Rectangle 34"/>
            <p:cNvSpPr>
              <a:spLocks noChangeArrowheads="1"/>
            </p:cNvSpPr>
            <p:nvPr/>
          </p:nvSpPr>
          <p:spPr bwMode="auto">
            <a:xfrm>
              <a:off x="660826" y="4255098"/>
              <a:ext cx="533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800"/>
            </a:p>
          </p:txBody>
        </p:sp>
      </p:grp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365125" y="48485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grpSp>
        <p:nvGrpSpPr>
          <p:cNvPr id="7" name="Group 6"/>
          <p:cNvGrpSpPr/>
          <p:nvPr/>
        </p:nvGrpSpPr>
        <p:grpSpPr>
          <a:xfrm>
            <a:off x="586886" y="4869143"/>
            <a:ext cx="9371556" cy="1261884"/>
            <a:chOff x="683064" y="4899697"/>
            <a:chExt cx="9371556" cy="1261884"/>
          </a:xfrm>
        </p:grpSpPr>
        <p:sp>
          <p:nvSpPr>
            <p:cNvPr id="142361" name="Text Box 25"/>
            <p:cNvSpPr txBox="1">
              <a:spLocks noChangeArrowheads="1"/>
            </p:cNvSpPr>
            <p:nvPr/>
          </p:nvSpPr>
          <p:spPr bwMode="auto">
            <a:xfrm>
              <a:off x="1397236" y="4899697"/>
              <a:ext cx="8657384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altLang="vi-VN" sz="2400" b="1" dirty="0"/>
                <a:t>   </a:t>
              </a:r>
              <a:r>
                <a:rPr lang="en-US" altLang="vi-VN" sz="2400" dirty="0" smtClean="0"/>
                <a:t>d)</a:t>
              </a:r>
              <a:r>
                <a:rPr lang="en-US" altLang="vi-VN" sz="2400" b="1" dirty="0" smtClean="0"/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Chỉ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cần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nói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lời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yêu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cầu</a:t>
              </a:r>
              <a:r>
                <a:rPr lang="en-US" altLang="vi-VN" sz="2400" dirty="0">
                  <a:latin typeface="Times New Roman" pitchFamily="18" charset="0"/>
                </a:rPr>
                <a:t>, </a:t>
              </a:r>
              <a:r>
                <a:rPr lang="en-US" altLang="vi-VN" sz="2400" dirty="0" err="1">
                  <a:latin typeface="Times New Roman" pitchFamily="18" charset="0"/>
                </a:rPr>
                <a:t>đề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nghị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lịch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sự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khi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cần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r>
                <a:rPr lang="en-US" altLang="vi-VN" sz="2400" dirty="0" err="1">
                  <a:latin typeface="Times New Roman" pitchFamily="18" charset="0"/>
                </a:rPr>
                <a:t>nhờ</a:t>
              </a:r>
              <a:r>
                <a:rPr lang="en-US" altLang="vi-VN" sz="2400" dirty="0">
                  <a:latin typeface="Times New Roman" pitchFamily="18" charset="0"/>
                </a:rPr>
                <a:t> </a:t>
              </a:r>
              <a:endParaRPr lang="en-US" altLang="vi-VN" sz="2400" dirty="0" smtClean="0">
                <a:latin typeface="Times New Roman" pitchFamily="18" charset="0"/>
              </a:endParaRPr>
            </a:p>
            <a:p>
              <a:pPr>
                <a:spcBef>
                  <a:spcPts val="0"/>
                </a:spcBef>
              </a:pPr>
              <a:r>
                <a:rPr lang="en-US" altLang="vi-VN" sz="2400" dirty="0" err="1" smtClean="0">
                  <a:latin typeface="Times New Roman" pitchFamily="18" charset="0"/>
                </a:rPr>
                <a:t>việc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quan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trọng</a:t>
              </a:r>
              <a:r>
                <a:rPr lang="en-US" altLang="vi-VN" sz="2400" dirty="0" smtClean="0">
                  <a:latin typeface="Times New Roman" pitchFamily="18" charset="0"/>
                </a:rPr>
                <a:t>.</a:t>
              </a:r>
              <a:endParaRPr lang="en-US" altLang="vi-VN" sz="2400" dirty="0">
                <a:latin typeface="Times New Roman" pitchFamily="18" charset="0"/>
              </a:endParaRPr>
            </a:p>
            <a:p>
              <a:pPr eaLnBrk="1" hangingPunct="1"/>
              <a:endParaRPr lang="en-US" altLang="vi-VN" sz="2800" dirty="0">
                <a:latin typeface="Times New Roman" pitchFamily="18" charset="0"/>
              </a:endParaRPr>
            </a:p>
          </p:txBody>
        </p:sp>
        <p:sp>
          <p:nvSpPr>
            <p:cNvPr id="142372" name="Rectangle 36"/>
            <p:cNvSpPr>
              <a:spLocks noChangeArrowheads="1"/>
            </p:cNvSpPr>
            <p:nvPr/>
          </p:nvSpPr>
          <p:spPr bwMode="auto">
            <a:xfrm>
              <a:off x="683064" y="5067459"/>
              <a:ext cx="533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820" y="5863223"/>
            <a:ext cx="8443880" cy="1323439"/>
            <a:chOff x="683064" y="5878852"/>
            <a:chExt cx="8443880" cy="1323439"/>
          </a:xfrm>
        </p:grpSpPr>
        <p:sp>
          <p:nvSpPr>
            <p:cNvPr id="142362" name="Text Box 26"/>
            <p:cNvSpPr txBox="1">
              <a:spLocks noChangeArrowheads="1"/>
            </p:cNvSpPr>
            <p:nvPr/>
          </p:nvSpPr>
          <p:spPr bwMode="auto">
            <a:xfrm>
              <a:off x="1506944" y="5878852"/>
              <a:ext cx="76200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 smtClean="0"/>
                <a:t>  </a:t>
              </a:r>
              <a:r>
                <a:rPr lang="en-US" alt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đ)</a:t>
              </a:r>
              <a:r>
                <a:rPr lang="en-US" altLang="vi-VN" sz="2800" b="1" dirty="0" smtClean="0"/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Biết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nói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lời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yêu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cầu</a:t>
              </a:r>
              <a:r>
                <a:rPr lang="en-US" altLang="vi-VN" sz="2400" dirty="0" smtClean="0">
                  <a:latin typeface="Times New Roman" pitchFamily="18" charset="0"/>
                </a:rPr>
                <a:t>, </a:t>
              </a:r>
              <a:r>
                <a:rPr lang="en-US" altLang="vi-VN" sz="2400" dirty="0" err="1" smtClean="0">
                  <a:latin typeface="Times New Roman" pitchFamily="18" charset="0"/>
                </a:rPr>
                <a:t>đề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nghị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lịch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sự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là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tự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trọng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và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tôn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trọng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người</a:t>
              </a:r>
              <a:r>
                <a:rPr lang="en-US" altLang="vi-VN" sz="2400" dirty="0" smtClean="0">
                  <a:latin typeface="Times New Roman" pitchFamily="18" charset="0"/>
                </a:rPr>
                <a:t> </a:t>
              </a:r>
              <a:r>
                <a:rPr lang="en-US" altLang="vi-VN" sz="2400" dirty="0" err="1" smtClean="0">
                  <a:latin typeface="Times New Roman" pitchFamily="18" charset="0"/>
                </a:rPr>
                <a:t>khác</a:t>
              </a:r>
              <a:r>
                <a:rPr lang="en-US" altLang="vi-VN" sz="2400" dirty="0" smtClean="0">
                  <a:latin typeface="Times New Roman" pitchFamily="18" charset="0"/>
                </a:rPr>
                <a:t>.</a:t>
              </a:r>
            </a:p>
            <a:p>
              <a:pPr eaLnBrk="1" hangingPunct="1"/>
              <a:endParaRPr lang="en-US" altLang="vi-VN" sz="2800" dirty="0">
                <a:latin typeface="Times New Roman" pitchFamily="18" charset="0"/>
              </a:endParaRPr>
            </a:p>
          </p:txBody>
        </p:sp>
        <p:sp>
          <p:nvSpPr>
            <p:cNvPr id="142373" name="Rectangle 37"/>
            <p:cNvSpPr>
              <a:spLocks noChangeArrowheads="1"/>
            </p:cNvSpPr>
            <p:nvPr/>
          </p:nvSpPr>
          <p:spPr bwMode="auto">
            <a:xfrm>
              <a:off x="683064" y="6007172"/>
              <a:ext cx="533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2800" baseline="-25000" dirty="0"/>
            </a:p>
          </p:txBody>
        </p:sp>
      </p:grp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517525" y="324834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2800"/>
          </a:p>
        </p:txBody>
      </p:sp>
      <p:sp>
        <p:nvSpPr>
          <p:cNvPr id="9" name="Curved Down Ribbon 8"/>
          <p:cNvSpPr>
            <a:spLocks noChangeArrowheads="1"/>
          </p:cNvSpPr>
          <p:nvPr/>
        </p:nvSpPr>
        <p:spPr bwMode="auto">
          <a:xfrm>
            <a:off x="-2178423" y="1230993"/>
            <a:ext cx="13533758" cy="1028700"/>
          </a:xfrm>
          <a:prstGeom prst="ellipseRibbon">
            <a:avLst>
              <a:gd name="adj1" fmla="val 3125"/>
              <a:gd name="adj2" fmla="val 74537"/>
              <a:gd name="adj3" fmla="val 3125"/>
            </a:avLst>
          </a:prstGeom>
          <a:noFill/>
          <a:ln w="63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ô      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50800"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n w="50800"/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93454" y="1717562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706" y="590430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5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8850" y="2131125"/>
            <a:ext cx="8275320" cy="2164080"/>
          </a:xfrm>
          <a:prstGeom prst="roundRect">
            <a:avLst>
              <a:gd name="adj" fmla="val 1937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17529"/>
            <a:ext cx="7772400" cy="147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 smtClean="0">
                <a:solidFill>
                  <a:srgbClr val="FF0000"/>
                </a:solidFill>
              </a:rPr>
              <a:t>LIÊN HỆ THỰC TIỄN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1303020" y="1289871"/>
            <a:ext cx="26098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10"/>
              </a:avLst>
            </a:prstTxWarp>
          </a:bodyPr>
          <a:lstStyle/>
          <a:p>
            <a:pPr algn="ctr"/>
            <a:r>
              <a:rPr lang="vi-VN" sz="28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Ghi nhớ :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1113138" y="1680396"/>
            <a:ext cx="7543800" cy="2952750"/>
          </a:xfrm>
          <a:prstGeom prst="horizontalScroll">
            <a:avLst>
              <a:gd name="adj" fmla="val 14046"/>
            </a:avLst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nói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chẳng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mất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Lựa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mà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nói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lòng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vi-VN" sz="2800" b="1" dirty="0">
                <a:latin typeface="Times New Roman" pitchFamily="18" charset="0"/>
              </a:rPr>
              <a:t>                                            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Ca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dao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j02868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1" y="4986337"/>
            <a:ext cx="271303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537648" y="1732770"/>
            <a:ext cx="6324600" cy="246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38400" y="1942390"/>
            <a:ext cx="67056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b="1" dirty="0">
                <a:solidFill>
                  <a:srgbClr val="FF0000"/>
                </a:solidFill>
                <a:latin typeface=".VnTifani Heavy"/>
                <a:cs typeface="Times New Roman" panose="02020603050405020304" pitchFamily="18" charset="0"/>
              </a:rPr>
              <a:t>Củng cố</a:t>
            </a:r>
            <a:endParaRPr lang="en-US" sz="8000" b="1" dirty="0">
              <a:solidFill>
                <a:srgbClr val="FF0000"/>
              </a:solidFill>
              <a:latin typeface=".VnTifani Heavy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900752" y="3555916"/>
            <a:ext cx="6858000" cy="1843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186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ung chuông vàng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84" name="Picture 12" descr="chuc mu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1205837"/>
            <a:ext cx="40386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7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604" y="222461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nhặt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rơi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itchFamily="18" charset="0"/>
              </a:rPr>
              <a:t>c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ph</a:t>
            </a:r>
            <a:r>
              <a:rPr lang="en-US" altLang="vi-VN" sz="3200" b="1" dirty="0" err="1">
                <a:solidFill>
                  <a:srgbClr val="3333FF"/>
                </a:solidFill>
                <a:latin typeface="Times New Roman" pitchFamily="18" charset="0"/>
              </a:rPr>
              <a:t>ải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581025" y="1409700"/>
            <a:ext cx="3276600" cy="74295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 dirty="0" err="1">
                <a:latin typeface="Times New Roman" pitchFamily="18" charset="0"/>
              </a:rPr>
              <a:t>Kiểm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err="1">
                <a:latin typeface="Times New Roman" pitchFamily="18" charset="0"/>
              </a:rPr>
              <a:t>bài</a:t>
            </a:r>
            <a:r>
              <a:rPr lang="en-US" altLang="vi-VN" sz="2800" b="1">
                <a:latin typeface="Times New Roman" pitchFamily="18" charset="0"/>
              </a:rPr>
              <a:t> </a:t>
            </a:r>
            <a:r>
              <a:rPr lang="en-US" altLang="vi-VN" sz="2800" b="1" smtClean="0">
                <a:latin typeface="Times New Roman" pitchFamily="18" charset="0"/>
              </a:rPr>
              <a:t>cũ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2604" y="330726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nhặt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rơi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mất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</a:rPr>
              <a:t>?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9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30" y="76199"/>
            <a:ext cx="1743070" cy="16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15230" y="18394"/>
            <a:ext cx="1618564" cy="17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01493" y="473846"/>
            <a:ext cx="661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5" grpId="1"/>
      <p:bldP spid="97287" grpId="0" animBg="1"/>
      <p:bldP spid="97288" grpId="0"/>
      <p:bldP spid="9728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09600" y="1345826"/>
            <a:ext cx="7924800" cy="181588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 bạn nhặt giúp mình cái bút,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 nói: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ơi, nhặt giúp mình cái bút với!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Nhặt bút đưa đây!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Nhặt hộ cái bút!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533400" y="1834097"/>
            <a:ext cx="490182" cy="41967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543300" y="57531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 dirty="0" err="1" smtClean="0">
                <a:solidFill>
                  <a:srgbClr val="FF3300"/>
                </a:solidFill>
                <a:latin typeface=".VnArial" pitchFamily="34" charset="0"/>
              </a:rPr>
              <a:t>Hết</a:t>
            </a:r>
            <a:r>
              <a:rPr lang="en-US" sz="5000" b="1" dirty="0" smtClean="0">
                <a:solidFill>
                  <a:srgbClr val="FF3300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FF3300"/>
                </a:solidFill>
                <a:latin typeface=".VnArial" pitchFamily="34" charset="0"/>
              </a:rPr>
              <a:t>giờ</a:t>
            </a:r>
            <a:endParaRPr lang="en-US" sz="5000" b="1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19</a:t>
            </a:r>
          </a:p>
        </p:txBody>
      </p:sp>
      <p:sp>
        <p:nvSpPr>
          <p:cNvPr id="62486" name="Oval 22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18</a:t>
            </a:r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17</a:t>
            </a:r>
          </a:p>
        </p:txBody>
      </p: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16</a:t>
            </a:r>
          </a:p>
        </p:txBody>
      </p:sp>
      <p:sp>
        <p:nvSpPr>
          <p:cNvPr id="62489" name="Oval 25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148680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  <p:bldP spid="624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09600" y="945455"/>
            <a:ext cx="7924800" cy="304698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®Ò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nghÞ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c«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gi¶ng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l¹i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to¸n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ch­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hiÓu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sÏ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nãi</a:t>
            </a:r>
            <a:r>
              <a:rPr 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a. C«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gi¶ng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l¹i ®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!</a:t>
            </a:r>
          </a:p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b. C« ¬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, c«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cã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thÓ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gi¶ng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l¹i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bµi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to¸n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nµy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cho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em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®­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îc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kh«ng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¹ !</a:t>
            </a:r>
          </a:p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c. C«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ph¶i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gi¶ng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l¹i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bµi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! 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09600" y="2472055"/>
            <a:ext cx="427630" cy="42421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733800" y="522896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105150" y="519703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 dirty="0" err="1" smtClean="0">
                <a:solidFill>
                  <a:srgbClr val="FF3300"/>
                </a:solidFill>
                <a:latin typeface=".VnArial" pitchFamily="34" charset="0"/>
              </a:rPr>
              <a:t>Hết</a:t>
            </a:r>
            <a:r>
              <a:rPr lang="en-US" sz="5000" b="1" dirty="0" smtClean="0">
                <a:solidFill>
                  <a:srgbClr val="FF3300"/>
                </a:solidFill>
                <a:latin typeface=".VnArial" pitchFamily="34" charset="0"/>
              </a:rPr>
              <a:t> </a:t>
            </a:r>
            <a:r>
              <a:rPr lang="en-US" sz="5000" b="1" dirty="0" err="1" smtClean="0">
                <a:solidFill>
                  <a:srgbClr val="FF3300"/>
                </a:solidFill>
                <a:latin typeface=".VnArial" pitchFamily="34" charset="0"/>
              </a:rPr>
              <a:t>giờ</a:t>
            </a:r>
            <a:endParaRPr lang="en-US" sz="5000" b="1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733800" y="524131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37338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37338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3733800" y="524131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3733800" y="522896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3733800" y="520424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37338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37338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37338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3733800" y="522896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37338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3733800" y="524131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3733800" y="517953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3721100" y="520424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19</a:t>
            </a:r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3721100" y="522896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18</a:t>
            </a:r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3721100" y="52166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17</a:t>
            </a:r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auto">
          <a:xfrm>
            <a:off x="3721100" y="522896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16</a:t>
            </a:r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3721100" y="520424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63514" name="Oval 26"/>
          <p:cNvSpPr>
            <a:spLocks noChangeArrowheads="1"/>
          </p:cNvSpPr>
          <p:nvPr/>
        </p:nvSpPr>
        <p:spPr bwMode="auto">
          <a:xfrm>
            <a:off x="3721100" y="519189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3494331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98389" y="673529"/>
            <a:ext cx="8382000" cy="3387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smtClean="0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muèn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­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sz="36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în</a:t>
            </a:r>
            <a:r>
              <a:rPr lang="en-US" sz="36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g¸i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quyÓn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truyÖn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sÏ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anose="020B7200000000000000" pitchFamily="34" charset="0"/>
              </a:rPr>
              <a:t>nãi</a:t>
            </a:r>
            <a:r>
              <a:rPr lang="en-US" sz="3600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  <a:p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a. </a:t>
            </a: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§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­a</a:t>
            </a: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quyÓn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truyÖn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®©y!</a:t>
            </a:r>
          </a:p>
          <a:p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b. </a:t>
            </a: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§­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a</a:t>
            </a: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truyÖn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xem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nµo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!</a:t>
            </a:r>
          </a:p>
          <a:p>
            <a:pPr>
              <a:buFontTx/>
              <a:buAutoNum type="alphaLcPeriod" startAt="3"/>
            </a:pP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Em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¬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i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cho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anh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(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chÞ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)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m</a:t>
            </a:r>
            <a:r>
              <a:rPr lang="en-US" sz="3600" dirty="0" err="1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­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sz="3600" dirty="0" err="1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în</a:t>
            </a: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quyÓn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truyÖn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nhÐ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.VnTime" panose="020B7200000000000000" pitchFamily="34" charset="0"/>
              </a:rPr>
              <a:t> ! </a:t>
            </a: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574589" y="3029709"/>
            <a:ext cx="381000" cy="406021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530600" y="57531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4191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19</a:t>
            </a: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18</a:t>
            </a: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17</a:t>
            </a: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16</a:t>
            </a:r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41783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41529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4547377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4" grpId="0" animBg="1"/>
      <p:bldP spid="64535" grpId="0" animBg="1"/>
      <p:bldP spid="64536" grpId="0" animBg="1"/>
      <p:bldP spid="64537" grpId="0" animBg="1"/>
      <p:bldP spid="645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0" y="304800"/>
            <a:ext cx="7924800" cy="5943600"/>
            <a:chOff x="384" y="240"/>
            <a:chExt cx="4992" cy="3744"/>
          </a:xfrm>
        </p:grpSpPr>
        <p:sp>
          <p:nvSpPr>
            <p:cNvPr id="46089" name="AutoShape 4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0" name="AutoShape 5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1" name="AutoShape 6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2" name="AutoShape 7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3" name="AutoShape 8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4" name="AutoShape 9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5" name="AutoShape 10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6" name="AutoShape 11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  <p:sp>
          <p:nvSpPr>
            <p:cNvPr id="46097" name="AutoShape 12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HP001 4 hàng" panose="020B0603050302020204" pitchFamily="34" charset="0"/>
              </a:endParaRPr>
            </a:p>
          </p:txBody>
        </p:sp>
      </p:grpSp>
      <p:pic>
        <p:nvPicPr>
          <p:cNvPr id="46083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556577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6353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18654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466"/>
          <p:cNvSpPr>
            <a:spLocks noChangeArrowheads="1" noChangeShapeType="1" noTextEdit="1"/>
          </p:cNvSpPr>
          <p:nvPr/>
        </p:nvSpPr>
        <p:spPr bwMode="auto">
          <a:xfrm>
            <a:off x="205405" y="2209800"/>
            <a:ext cx="8791575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44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các thầy cô giáo và các em</a:t>
            </a:r>
            <a:endParaRPr lang="en-US" sz="4400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46971"/>
      </p:ext>
    </p:extLst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7675" y="2303463"/>
            <a:ext cx="8318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419350" y="306705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3200">
              <a:latin typeface="Times New Roman" pitchFamily="18" charset="0"/>
            </a:endParaRPr>
          </a:p>
        </p:txBody>
      </p:sp>
      <p:pic>
        <p:nvPicPr>
          <p:cNvPr id="14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30" y="76199"/>
            <a:ext cx="1743070" cy="16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15230" y="18394"/>
            <a:ext cx="1618564" cy="17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01493" y="856913"/>
            <a:ext cx="661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09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19686" y="5684635"/>
            <a:ext cx="8609428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600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vi-VN" sz="26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giờ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muốn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mượn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bút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chì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altLang="vi-VN" sz="26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đoán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xem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Nam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sẽ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nói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14696" name="Picture 8" descr="Biet noi loi yeu cau de ng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81163"/>
            <a:ext cx="76581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609600" y="5823166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sát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571500" y="1644463"/>
            <a:ext cx="1960685" cy="52322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8968" y="185556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/>
      <p:bldP spid="114697" grpId="0" build="allAtOnce"/>
      <p:bldP spid="114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7675" y="2303463"/>
            <a:ext cx="8318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419350" y="306705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493" y="396661"/>
            <a:ext cx="661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466725" y="1706880"/>
            <a:ext cx="8315326" cy="3931919"/>
            <a:chOff x="144" y="1392"/>
            <a:chExt cx="5472" cy="2736"/>
          </a:xfrm>
        </p:grpSpPr>
        <p:sp>
          <p:nvSpPr>
            <p:cNvPr id="125955" name="AutoShape 3"/>
            <p:cNvSpPr>
              <a:spLocks noChangeArrowheads="1"/>
            </p:cNvSpPr>
            <p:nvPr/>
          </p:nvSpPr>
          <p:spPr bwMode="auto">
            <a:xfrm>
              <a:off x="144" y="1392"/>
              <a:ext cx="5472" cy="2736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25956" name="Rectangle 4"/>
            <p:cNvSpPr>
              <a:spLocks noChangeArrowheads="1"/>
            </p:cNvSpPr>
            <p:nvPr/>
          </p:nvSpPr>
          <p:spPr bwMode="auto">
            <a:xfrm>
              <a:off x="480" y="2037"/>
              <a:ext cx="4992" cy="12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Symbol" pitchFamily="18" charset="2"/>
                <a:buNone/>
              </a:pPr>
              <a:r>
                <a:rPr lang="en-US" altLang="vi-VN" sz="2800" dirty="0">
                  <a:solidFill>
                    <a:srgbClr val="3333FF"/>
                  </a:solidFill>
                </a:rPr>
                <a:t>	</a:t>
              </a:r>
              <a:r>
                <a:rPr lang="en-US" altLang="vi-VN" sz="2800" dirty="0" err="1">
                  <a:latin typeface="Times New Roman" pitchFamily="18" charset="0"/>
                </a:rPr>
                <a:t>Muốn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mượn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bút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chì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của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bạn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Tâm</a:t>
              </a:r>
              <a:r>
                <a:rPr lang="en-US" altLang="vi-VN" sz="2800" dirty="0">
                  <a:latin typeface="Times New Roman" pitchFamily="18" charset="0"/>
                </a:rPr>
                <a:t>, Nam </a:t>
              </a:r>
              <a:r>
                <a:rPr lang="en-US" altLang="vi-VN" sz="2800" dirty="0" err="1">
                  <a:latin typeface="Times New Roman" pitchFamily="18" charset="0"/>
                </a:rPr>
                <a:t>cần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sử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dụng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những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câu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yêu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cầu</a:t>
              </a:r>
              <a:r>
                <a:rPr lang="en-US" altLang="vi-VN" sz="2800" dirty="0">
                  <a:latin typeface="Times New Roman" pitchFamily="18" charset="0"/>
                </a:rPr>
                <a:t>, </a:t>
              </a:r>
              <a:r>
                <a:rPr lang="en-US" altLang="vi-VN" sz="2800" dirty="0" err="1">
                  <a:latin typeface="Times New Roman" pitchFamily="18" charset="0"/>
                </a:rPr>
                <a:t>đề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nghị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nhẹ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nhàng</a:t>
              </a:r>
              <a:r>
                <a:rPr lang="en-US" altLang="vi-VN" sz="2800" dirty="0">
                  <a:latin typeface="Times New Roman" pitchFamily="18" charset="0"/>
                </a:rPr>
                <a:t>, </a:t>
              </a:r>
              <a:r>
                <a:rPr lang="en-US" altLang="vi-VN" sz="2800" dirty="0" err="1">
                  <a:latin typeface="Times New Roman" pitchFamily="18" charset="0"/>
                </a:rPr>
                <a:t>lịch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sự</a:t>
              </a:r>
              <a:r>
                <a:rPr lang="en-US" altLang="vi-VN" sz="2800" dirty="0">
                  <a:latin typeface="Times New Roman" pitchFamily="18" charset="0"/>
                </a:rPr>
                <a:t>. </a:t>
              </a:r>
              <a:r>
                <a:rPr lang="en-US" altLang="vi-VN" sz="2800" dirty="0" err="1">
                  <a:latin typeface="Times New Roman" pitchFamily="18" charset="0"/>
                </a:rPr>
                <a:t>Như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err="1">
                  <a:latin typeface="Times New Roman" pitchFamily="18" charset="0"/>
                </a:rPr>
                <a:t>vậy</a:t>
              </a:r>
              <a:r>
                <a:rPr lang="en-US" altLang="vi-VN" sz="2800">
                  <a:latin typeface="Times New Roman" pitchFamily="18" charset="0"/>
                </a:rPr>
                <a:t> </a:t>
              </a:r>
              <a:r>
                <a:rPr lang="en-US" altLang="vi-VN" sz="2800" smtClean="0">
                  <a:latin typeface="Times New Roman" pitchFamily="18" charset="0"/>
                </a:rPr>
                <a:t>là Nam </a:t>
              </a:r>
              <a:r>
                <a:rPr lang="en-US" altLang="vi-VN" sz="2800" dirty="0" err="1">
                  <a:latin typeface="Times New Roman" pitchFamily="18" charset="0"/>
                </a:rPr>
                <a:t>đã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tôn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trọng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bạn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và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có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lòng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tự</a:t>
              </a:r>
              <a:r>
                <a:rPr lang="en-US" altLang="vi-VN" sz="2800" dirty="0">
                  <a:latin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</a:rPr>
                <a:t>trọng</a:t>
              </a:r>
              <a:r>
                <a:rPr lang="en-US" altLang="vi-VN" sz="2800" dirty="0"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18956" y="396659"/>
            <a:ext cx="661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468566" y="5591004"/>
            <a:ext cx="4305300" cy="38779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bạn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tranh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đang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gì</a:t>
            </a: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23911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1270" r="6451" b="50476"/>
          <a:stretch>
            <a:fillRect/>
          </a:stretch>
        </p:blipFill>
        <p:spPr bwMode="auto">
          <a:xfrm>
            <a:off x="98856" y="2572685"/>
            <a:ext cx="3665156" cy="15492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6204" r="6451" b="1018"/>
          <a:stretch>
            <a:fillRect/>
          </a:stretch>
        </p:blipFill>
        <p:spPr bwMode="auto">
          <a:xfrm>
            <a:off x="119397" y="4651634"/>
            <a:ext cx="3656972" cy="18097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7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32" y="2567216"/>
            <a:ext cx="4211243" cy="2258507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4389219" y="6053332"/>
            <a:ext cx="4610100" cy="68326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</a:rPr>
              <a:t>Em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đồng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tình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việc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làm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của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các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bạn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không</a:t>
            </a:r>
            <a:r>
              <a:rPr lang="en-US" altLang="vi-VN" sz="2400" dirty="0">
                <a:latin typeface="Times New Roman" pitchFamily="18" charset="0"/>
              </a:rPr>
              <a:t>? </a:t>
            </a:r>
            <a:r>
              <a:rPr lang="en-US" altLang="vi-VN" sz="2400" dirty="0" err="1">
                <a:latin typeface="Times New Roman" pitchFamily="18" charset="0"/>
              </a:rPr>
              <a:t>Vì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sao</a:t>
            </a:r>
            <a:r>
              <a:rPr lang="en-US" altLang="vi-VN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-45646" y="1206584"/>
            <a:ext cx="100200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:  </a:t>
            </a:r>
            <a:endParaRPr lang="en-US" altLang="vi-VN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sz="2400" dirty="0" smtClean="0">
                <a:latin typeface="Times New Roman" pitchFamily="18" charset="0"/>
              </a:rPr>
              <a:t>      </a:t>
            </a:r>
            <a:r>
              <a:rPr lang="en-US" altLang="vi-VN" sz="2400" dirty="0" err="1" smtClean="0">
                <a:latin typeface="Times New Roman" pitchFamily="18" charset="0"/>
              </a:rPr>
              <a:t>Em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hãy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ghi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chữ</a:t>
            </a:r>
            <a:r>
              <a:rPr lang="en-US" altLang="vi-VN" sz="2400" dirty="0" smtClean="0">
                <a:latin typeface="Times New Roman" pitchFamily="18" charset="0"/>
              </a:rPr>
              <a:t> Đ </a:t>
            </a:r>
            <a:r>
              <a:rPr lang="en-US" altLang="vi-VN" sz="2400" dirty="0" err="1" smtClean="0">
                <a:latin typeface="Times New Roman" pitchFamily="18" charset="0"/>
              </a:rPr>
              <a:t>vào</a:t>
            </a:r>
            <a:r>
              <a:rPr lang="en-US" altLang="vi-VN" sz="2400" dirty="0" smtClean="0">
                <a:latin typeface="Times New Roman" pitchFamily="18" charset="0"/>
              </a:rPr>
              <a:t> ô        </a:t>
            </a:r>
            <a:r>
              <a:rPr lang="en-US" altLang="vi-VN" sz="2400" dirty="0" err="1" smtClean="0">
                <a:latin typeface="Times New Roman" pitchFamily="18" charset="0"/>
              </a:rPr>
              <a:t>dưới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tranh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nếu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việc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làm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các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bạn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vi-VN" sz="2400" dirty="0" err="1" smtClean="0">
                <a:latin typeface="Times New Roman" pitchFamily="18" charset="0"/>
              </a:rPr>
              <a:t>là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đúng</a:t>
            </a:r>
            <a:r>
              <a:rPr lang="en-US" altLang="vi-VN" sz="2400" dirty="0" smtClean="0">
                <a:latin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</a:rPr>
              <a:t>chữ</a:t>
            </a:r>
            <a:r>
              <a:rPr lang="en-US" altLang="vi-VN" sz="2400" dirty="0" smtClean="0">
                <a:latin typeface="Times New Roman" pitchFamily="18" charset="0"/>
              </a:rPr>
              <a:t> S </a:t>
            </a:r>
            <a:r>
              <a:rPr lang="en-US" altLang="vi-VN" sz="2400" dirty="0" err="1" smtClean="0">
                <a:latin typeface="Times New Roman" pitchFamily="18" charset="0"/>
              </a:rPr>
              <a:t>nếu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việc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làm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các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bạn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là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sai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và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giải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thích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vì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sao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07153" y="1610780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78402" y="4190103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588" y="4190103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012751" y="6496364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1953" y="6529662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65808" y="5012497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436971" y="4974396"/>
            <a:ext cx="368490" cy="388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6553" y="25958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  <p:bldP spid="123919" grpId="0" animBg="1"/>
      <p:bldP spid="123923" grpId="0"/>
      <p:bldP spid="23" grpId="0" animBg="1"/>
      <p:bldP spid="20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1270" r="6451" b="50476"/>
          <a:stretch>
            <a:fillRect/>
          </a:stretch>
        </p:blipFill>
        <p:spPr bwMode="auto">
          <a:xfrm>
            <a:off x="533400" y="1676400"/>
            <a:ext cx="7696200" cy="45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2759" y="6285047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273922" y="6210282"/>
            <a:ext cx="550460" cy="481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741" y="3831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2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6204" r="6451" b="1018"/>
          <a:stretch>
            <a:fillRect/>
          </a:stretch>
        </p:blipFill>
        <p:spPr bwMode="auto">
          <a:xfrm>
            <a:off x="1109277" y="1632525"/>
            <a:ext cx="6925445" cy="44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2759" y="6235619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310993" y="6123783"/>
            <a:ext cx="550460" cy="481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3858" y="185975"/>
            <a:ext cx="661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hai ngày 3 tháng 2 năm 2020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nói lời yêu cầu, đề nghị (Tiết 1)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6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18&quot;/&gt;&lt;/object&gt;&lt;object type=&quot;3&quot; unique_id=&quot;10007&quot;&gt;&lt;property id=&quot;20148&quot; value=&quot;5&quot;/&gt;&lt;property id=&quot;20300&quot; value=&quot;Slide 4&quot;/&gt;&lt;property id=&quot;20307&quot; value=&quot;322&quot;/&gt;&lt;/object&gt;&lt;object type=&quot;3&quot; unique_id=&quot;10008&quot;&gt;&lt;property id=&quot;20148&quot; value=&quot;5&quot;/&gt;&lt;property id=&quot;20300&quot; value=&quot;Slide 5&quot;/&gt;&lt;property id=&quot;20307&quot; value=&quot;324&quot;/&gt;&lt;/object&gt;&lt;object type=&quot;3&quot; unique_id=&quot;10009&quot;&gt;&lt;property id=&quot;20148&quot; value=&quot;5&quot;/&gt;&lt;property id=&quot;20300&quot; value=&quot;Slide 6&quot;/&gt;&lt;property id=&quot;20307&quot; value=&quot;329&quot;/&gt;&lt;/object&gt;&lt;object type=&quot;3&quot; unique_id=&quot;10010&quot;&gt;&lt;property id=&quot;20148&quot; value=&quot;5&quot;/&gt;&lt;property id=&quot;20300&quot; value=&quot;Slide 7&quot;/&gt;&lt;property id=&quot;20307&quot; value=&quot;328&quot;/&gt;&lt;/object&gt;&lt;object type=&quot;3&quot; unique_id=&quot;10011&quot;&gt;&lt;property id=&quot;20148&quot; value=&quot;5&quot;/&gt;&lt;property id=&quot;20300&quot; value=&quot;Slide 8&quot;/&gt;&lt;property id=&quot;20307&quot; value=&quot;330&quot;/&gt;&lt;/object&gt;&lt;object type=&quot;3&quot; unique_id=&quot;10012&quot;&gt;&lt;property id=&quot;20148&quot; value=&quot;5&quot;/&gt;&lt;property id=&quot;20300&quot; value=&quot;Slide 9&quot;/&gt;&lt;property id=&quot;20307&quot; value=&quot;331&quot;/&gt;&lt;/object&gt;&lt;object type=&quot;3&quot; unique_id=&quot;10013&quot;&gt;&lt;property id=&quot;20148&quot; value=&quot;5&quot;/&gt;&lt;property id=&quot;20300&quot; value=&quot;Slide 10&quot;/&gt;&lt;property id=&quot;20307&quot; value=&quot;332&quot;/&gt;&lt;/object&gt;&lt;object type=&quot;3&quot; unique_id=&quot;10014&quot;&gt;&lt;property id=&quot;20148&quot; value=&quot;5&quot;/&gt;&lt;property id=&quot;20300&quot; value=&quot;Slide 11&quot;/&gt;&lt;property id=&quot;20307&quot; value=&quot;343&quot;/&gt;&lt;/object&gt;&lt;object type=&quot;3&quot; unique_id=&quot;10015&quot;&gt;&lt;property id=&quot;20148&quot; value=&quot;5&quot;/&gt;&lt;property id=&quot;20300&quot; value=&quot;Slide 12&quot;/&gt;&lt;property id=&quot;20307&quot; value=&quot;337&quot;/&gt;&lt;/object&gt;&lt;object type=&quot;3&quot; unique_id=&quot;10016&quot;&gt;&lt;property id=&quot;20148&quot; value=&quot;5&quot;/&gt;&lt;property id=&quot;20300&quot; value=&quot;Slide 13&quot;/&gt;&lt;property id=&quot;20307&quot; value=&quot;339&quot;/&gt;&lt;/object&gt;&lt;object type=&quot;3&quot; unique_id=&quot;10017&quot;&gt;&lt;property id=&quot;20148&quot; value=&quot;5&quot;/&gt;&lt;property id=&quot;20300&quot; value=&quot;Slide 14&quot;/&gt;&lt;property id=&quot;20307&quot; value=&quot;342&quot;/&gt;&lt;/object&gt;&lt;object type=&quot;3&quot; unique_id=&quot;10018&quot;&gt;&lt;property id=&quot;20148&quot; value=&quot;5&quot;/&gt;&lt;property id=&quot;20300&quot; value=&quot;Slide 15&quot;/&gt;&lt;property id=&quot;20307&quot; value=&quot;340&quot;/&gt;&lt;/object&gt;&lt;object type=&quot;3&quot; unique_id=&quot;10019&quot;&gt;&lt;property id=&quot;20148&quot; value=&quot;5&quot;/&gt;&lt;property id=&quot;20300&quot; value=&quot;Slide 16&quot;/&gt;&lt;property id=&quot;20307&quot; value=&quot;292&quot;/&gt;&lt;/object&gt;&lt;object type=&quot;3&quot; unique_id=&quot;10020&quot;&gt;&lt;property id=&quot;20148&quot; value=&quot;5&quot;/&gt;&lt;property id=&quot;20300&quot; value=&quot;Slide 17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</TotalTime>
  <Words>1089</Words>
  <Application>Microsoft Office PowerPoint</Application>
  <PresentationFormat>On-screen Show (4:3)</PresentationFormat>
  <Paragraphs>230</Paragraphs>
  <Slides>23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LIÊN HỆ THỰC TIỄN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hoai</dc:creator>
  <cp:lastModifiedBy>Nguyen </cp:lastModifiedBy>
  <cp:revision>458</cp:revision>
  <dcterms:created xsi:type="dcterms:W3CDTF">2007-08-19T09:51:49Z</dcterms:created>
  <dcterms:modified xsi:type="dcterms:W3CDTF">2020-02-01T06:26:10Z</dcterms:modified>
</cp:coreProperties>
</file>